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5"/>
  </p:notesMasterIdLst>
  <p:sldIdLst>
    <p:sldId id="298" r:id="rId2"/>
    <p:sldId id="275" r:id="rId3"/>
    <p:sldId id="289" r:id="rId4"/>
    <p:sldId id="276" r:id="rId5"/>
    <p:sldId id="299" r:id="rId6"/>
    <p:sldId id="277" r:id="rId7"/>
    <p:sldId id="280" r:id="rId8"/>
    <p:sldId id="288" r:id="rId9"/>
    <p:sldId id="281" r:id="rId10"/>
    <p:sldId id="282" r:id="rId11"/>
    <p:sldId id="283" r:id="rId12"/>
    <p:sldId id="287" r:id="rId13"/>
    <p:sldId id="285" r:id="rId14"/>
  </p:sldIdLst>
  <p:sldSz cx="9144000" cy="6858000" type="screen4x3"/>
  <p:notesSz cx="6789738" cy="99298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9E8"/>
    <a:srgbClr val="01396C"/>
    <a:srgbClr val="DFE8F1"/>
    <a:srgbClr val="FFFFB7"/>
    <a:srgbClr val="C9E4FF"/>
    <a:srgbClr val="FFCC00"/>
    <a:srgbClr val="CCFFFF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6" autoAdjust="0"/>
    <p:restoredTop sz="89008" autoAdjust="0"/>
  </p:normalViewPr>
  <p:slideViewPr>
    <p:cSldViewPr>
      <p:cViewPr varScale="1">
        <p:scale>
          <a:sx n="100" d="100"/>
          <a:sy n="100" d="100"/>
        </p:scale>
        <p:origin x="846" y="51"/>
      </p:cViewPr>
      <p:guideLst>
        <p:guide orient="horz" pos="4247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244" y="-84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317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28" y="0"/>
            <a:ext cx="2941316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16222"/>
            <a:ext cx="5431472" cy="446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43"/>
            <a:ext cx="2941317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28" y="9432443"/>
            <a:ext cx="2941316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A2F5A-3E4E-4174-8D53-CC0BF02571E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805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760279-F107-4AB2-86D7-B819DA6B72EF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1</a:t>
            </a:fld>
            <a:endParaRPr lang="de-CH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12B209-AAA8-4E2A-8AFE-369499C445C5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10</a:t>
            </a:fld>
            <a:endParaRPr lang="de-CH" altLang="de-DE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D3E950-9FBE-4644-9424-48C39DEABF2E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11</a:t>
            </a:fld>
            <a:endParaRPr lang="de-CH" altLang="de-D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58CB5F-FDB6-47FF-8EC2-F3AC0056DE13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12</a:t>
            </a:fld>
            <a:endParaRPr lang="de-CH" altLang="de-D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AEC2E4-4045-4267-8F62-90E253644D16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13</a:t>
            </a:fld>
            <a:endParaRPr lang="de-CH" altLang="de-D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CFB79A-FE02-438F-ADD7-20FD2CDA7FBB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2</a:t>
            </a:fld>
            <a:endParaRPr lang="de-CH" altLang="de-D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769EDC-B9DA-4FF3-8FBD-DC855FC4182A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3</a:t>
            </a:fld>
            <a:endParaRPr lang="de-CH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noProof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113383-1EFB-49FD-82D1-63D7DE0F435E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4</a:t>
            </a:fld>
            <a:endParaRPr lang="de-CH" altLang="de-D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113383-1EFB-49FD-82D1-63D7DE0F435E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5</a:t>
            </a:fld>
            <a:endParaRPr lang="de-CH" altLang="de-D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02E3E2-57C8-4F62-8600-7EB124B9AF56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6</a:t>
            </a:fld>
            <a:endParaRPr lang="de-CH" altLang="de-DE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C241EE-5191-4EC9-83B4-CE50F37C1A27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7</a:t>
            </a:fld>
            <a:endParaRPr lang="de-CH" altLang="de-D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50D7CC-667D-42A8-8903-E827FE224DBC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8</a:t>
            </a:fld>
            <a:endParaRPr lang="de-CH" altLang="de-DE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482" indent="-28749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9972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961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9950" indent="-229994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E8E26B-D18B-4323-ACAD-F3F76DE08D8C}" type="slidenum">
              <a:rPr lang="de-CH" altLang="de-DE" smtClean="0"/>
              <a:pPr algn="r" eaLnBrk="1" hangingPunct="1">
                <a:spcBef>
                  <a:spcPct val="0"/>
                </a:spcBef>
              </a:pPr>
              <a:t>9</a:t>
            </a:fld>
            <a:endParaRPr lang="de-CH" altLang="de-D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0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 sz="1000" b="1" i="1" dirty="0">
              <a:solidFill>
                <a:srgbClr val="01396C"/>
              </a:solidFill>
              <a:latin typeface="+mn-lt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/>
              <a:t>1-Situationsanalyse / &lt;Datum&gt;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641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5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075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0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/>
              <a:t>1-Situationsanalyse / &lt;Datum&gt;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1647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/>
              <a:t>Strategie &lt;Firmenname&gt;</a:t>
            </a:r>
            <a:br>
              <a:rPr lang="de-CH" altLang="de-DE" sz="2000" dirty="0"/>
            </a:br>
            <a:br>
              <a:rPr lang="de-CH" altLang="de-DE" sz="2000" dirty="0"/>
            </a:br>
            <a:r>
              <a:rPr lang="de-CH" altLang="de-DE" sz="2000" dirty="0"/>
              <a:t>Schritt 2: Ausblick</a:t>
            </a:r>
          </a:p>
        </p:txBody>
      </p:sp>
      <p:sp>
        <p:nvSpPr>
          <p:cNvPr id="3074" name="Rectangle 5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3075" name="Rectangle 5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1086DC-C4E2-4AC7-883A-3E7E21F4203F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/>
              <a:t>1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6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Masterfolien ein: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Ansicht &gt; 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1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Hellblaue Felder enthalten vorgegebene Beschriftungen.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Hellgelbe 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Löschen Sie nicht mehr benötigte 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39735"/>
              </p:ext>
            </p:extLst>
          </p:nvPr>
        </p:nvGraphicFramePr>
        <p:xfrm>
          <a:off x="395288" y="973988"/>
          <a:ext cx="8640000" cy="37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Arbeitsblatt" r:id="rId4" imgW="9591770" imgH="4171950" progId="Excel.Sheet.12">
                  <p:embed/>
                </p:oleObj>
              </mc:Choice>
              <mc:Fallback>
                <p:oleObj name="Arbeitsblatt" r:id="rId4" imgW="9591770" imgH="4171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288" y="973988"/>
                        <a:ext cx="8640000" cy="37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8D9F63-D92A-4956-99FA-D569C49B0C2A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10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22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/>
              <a:t>2.6 Geschäftspotenzial* </a:t>
            </a:r>
            <a:endParaRPr lang="de-CH" altLang="de-DE" noProof="1"/>
          </a:p>
        </p:txBody>
      </p:sp>
      <p:sp>
        <p:nvSpPr>
          <p:cNvPr id="12300" name="AutoShape 649"/>
          <p:cNvSpPr>
            <a:spLocks/>
          </p:cNvSpPr>
          <p:nvPr/>
        </p:nvSpPr>
        <p:spPr bwMode="auto">
          <a:xfrm>
            <a:off x="6368575" y="476672"/>
            <a:ext cx="2771775" cy="360000"/>
          </a:xfrm>
          <a:prstGeom prst="borderCallout2">
            <a:avLst>
              <a:gd name="adj1" fmla="val 39778"/>
              <a:gd name="adj2" fmla="val -2750"/>
              <a:gd name="adj3" fmla="val 39778"/>
              <a:gd name="adj4" fmla="val -11856"/>
              <a:gd name="adj5" fmla="val 585634"/>
              <a:gd name="adj6" fmla="val -17639"/>
            </a:avLst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Bilden Sie bei Bedarf ein </a:t>
            </a:r>
            <a:r>
              <a:rPr lang="de-CH" altLang="de-DE" sz="1000" dirty="0" err="1">
                <a:solidFill>
                  <a:schemeClr val="bg1"/>
                </a:solidFill>
                <a:latin typeface="Segoe UI Semibold" panose="020B0702040204020203" pitchFamily="34" charset="0"/>
              </a:rPr>
              <a:t>Subtotal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 pro SGE.</a:t>
            </a:r>
            <a:endParaRPr lang="de-CH" altLang="de-DE" sz="1000" noProof="1"/>
          </a:p>
        </p:txBody>
      </p:sp>
      <p:sp>
        <p:nvSpPr>
          <p:cNvPr id="12301" name="AutoShape 671"/>
          <p:cNvSpPr>
            <a:spLocks/>
          </p:cNvSpPr>
          <p:nvPr/>
        </p:nvSpPr>
        <p:spPr bwMode="auto">
          <a:xfrm>
            <a:off x="6372225" y="3716387"/>
            <a:ext cx="2771775" cy="720725"/>
          </a:xfrm>
          <a:prstGeom prst="borderCallout2">
            <a:avLst>
              <a:gd name="adj1" fmla="val 15861"/>
              <a:gd name="adj2" fmla="val -2750"/>
              <a:gd name="adj3" fmla="val 15861"/>
              <a:gd name="adj4" fmla="val -14148"/>
              <a:gd name="adj5" fmla="val 151542"/>
              <a:gd name="adj6" fmla="val -2142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Falls Sie Subtotale für die verschiedenen SGE bilden, müssen die Summenformeln für das Total entsprechend angepasst werden.</a:t>
            </a:r>
            <a:endParaRPr lang="de-CH" altLang="de-DE" sz="1000" noProof="1"/>
          </a:p>
        </p:txBody>
      </p:sp>
      <p:sp>
        <p:nvSpPr>
          <p:cNvPr id="12302" name="AutoShape 677"/>
          <p:cNvSpPr>
            <a:spLocks/>
          </p:cNvSpPr>
          <p:nvPr/>
        </p:nvSpPr>
        <p:spPr bwMode="auto">
          <a:xfrm>
            <a:off x="395288" y="2852738"/>
            <a:ext cx="2771775" cy="360238"/>
          </a:xfrm>
          <a:prstGeom prst="borderCallout2">
            <a:avLst>
              <a:gd name="adj1" fmla="val 26472"/>
              <a:gd name="adj2" fmla="val 102750"/>
              <a:gd name="adj3" fmla="val 26472"/>
              <a:gd name="adj4" fmla="val 107731"/>
              <a:gd name="adj5" fmla="val -189338"/>
              <a:gd name="adj6" fmla="val 11094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die Ist-Umsätze des letzten Jahres ein. </a:t>
            </a:r>
            <a:endParaRPr lang="de-CH" altLang="de-DE" sz="1000" noProof="1"/>
          </a:p>
        </p:txBody>
      </p:sp>
      <p:sp>
        <p:nvSpPr>
          <p:cNvPr id="12304" name="AutoShape 683"/>
          <p:cNvSpPr>
            <a:spLocks/>
          </p:cNvSpPr>
          <p:nvPr/>
        </p:nvSpPr>
        <p:spPr bwMode="auto">
          <a:xfrm>
            <a:off x="1116013" y="3860800"/>
            <a:ext cx="2771775" cy="360000"/>
          </a:xfrm>
          <a:prstGeom prst="borderCallout2">
            <a:avLst>
              <a:gd name="adj1" fmla="val 26472"/>
              <a:gd name="adj2" fmla="val 102750"/>
              <a:gd name="adj3" fmla="val 26472"/>
              <a:gd name="adj4" fmla="val 109509"/>
              <a:gd name="adj5" fmla="val -406250"/>
              <a:gd name="adj6" fmla="val 11380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Übernehmen Sie die Zahlen aus 2.3 (soweit vorhanden).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360000" y="5146625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175" lvl="0" algn="l" eaLnBrk="1" hangingPunct="1">
              <a:tabLst>
                <a:tab pos="895350" algn="l"/>
                <a:tab pos="1790700" algn="l"/>
              </a:tabLst>
            </a:pPr>
            <a:r>
              <a:rPr lang="de-CH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MV</a:t>
            </a:r>
            <a:r>
              <a:rPr lang="de-CH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zukünftiges Marktvolumen in Mio.   </a:t>
            </a:r>
            <a:r>
              <a:rPr lang="de-CH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</a:t>
            </a:r>
            <a:r>
              <a:rPr lang="de-CH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möglicher Marktanteil in %   </a:t>
            </a:r>
            <a:r>
              <a:rPr lang="de-CH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GP</a:t>
            </a:r>
            <a:r>
              <a:rPr lang="de-CH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Geschäftspotenzial in Mio.</a:t>
            </a:r>
          </a:p>
        </p:txBody>
      </p:sp>
      <p:sp>
        <p:nvSpPr>
          <p:cNvPr id="12305" name="Text Box 684"/>
          <p:cNvSpPr txBox="1">
            <a:spLocks noChangeArrowheads="1"/>
          </p:cNvSpPr>
          <p:nvPr/>
        </p:nvSpPr>
        <p:spPr bwMode="auto">
          <a:xfrm>
            <a:off x="2003598" y="5494267"/>
            <a:ext cx="7128791" cy="99603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bg1"/>
              </a:buClr>
              <a:buSzPct val="150000"/>
            </a:pP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Wichtig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Das Geschäftspotenzial (GP) ist das zukünftige Umsatzvolumen des Ist-Konzepts (= der bisherigen Strategie unter Berücksichtigung bereits getroffener Dispositionen).</a:t>
            </a:r>
            <a:b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Der erwartete Marktanteil muss unsere Erfüllung der zukünftigen Erfolgsfaktoren (2.4) und die Wettbewerbsentwicklung (2.5) berücksichtigen!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55600" y="4902262"/>
            <a:ext cx="3328920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de-CH" sz="1000" dirty="0">
                <a:latin typeface="+mn-lt"/>
              </a:rPr>
              <a:t>(*für Ist-Konzept, d.h. bei Fortführung bisheriger Strategie)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331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610616-C629-434E-8F3D-0A505593FB2A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11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2.7 Anforderungen an Fähigkeiten/Ressourcen</a:t>
            </a:r>
            <a:endParaRPr lang="de-CH" altLang="de-DE" noProof="1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60000" y="936000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6063" indent="-246063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</a:p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endParaRPr lang="de-CH" altLang="de-DE" sz="1200" dirty="0">
              <a:latin typeface="+mn-lt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433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E22774-88E7-4BCF-8921-0D509D3DFCA6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12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2.8 Chancen/Gefahren</a:t>
            </a:r>
            <a:endParaRPr lang="de-CH" altLang="de-DE" noProof="1"/>
          </a:p>
        </p:txBody>
      </p:sp>
      <p:graphicFrame>
        <p:nvGraphicFramePr>
          <p:cNvPr id="192992" name="Group 48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35774852"/>
              </p:ext>
            </p:extLst>
          </p:nvPr>
        </p:nvGraphicFramePr>
        <p:xfrm>
          <a:off x="359998" y="936000"/>
          <a:ext cx="8640001" cy="3363916"/>
        </p:xfrm>
        <a:graphic>
          <a:graphicData uri="http://schemas.openxmlformats.org/drawingml/2006/table">
            <a:tbl>
              <a:tblPr/>
              <a:tblGrid>
                <a:gridCol w="72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0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Chancen ( +++ / ++ /  + )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Gefahren ( - - -  / - -  /  - )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536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E7A3BD-5B44-4408-A46D-D5413B01F85F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13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2.9 Szenarien</a:t>
            </a:r>
            <a:endParaRPr lang="de-CH" altLang="de-DE" noProof="1"/>
          </a:p>
        </p:txBody>
      </p:sp>
      <p:graphicFrame>
        <p:nvGraphicFramePr>
          <p:cNvPr id="142869" name="Group 53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99172744"/>
              </p:ext>
            </p:extLst>
          </p:nvPr>
        </p:nvGraphicFramePr>
        <p:xfrm>
          <a:off x="360000" y="2153215"/>
          <a:ext cx="8640763" cy="2845311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Szenario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54000" marT="17991" marB="179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Ausprägung der Haupttreiber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3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REAL</a:t>
                      </a: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67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OPTI</a:t>
                      </a: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3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PESS </a:t>
                      </a: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3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54000" marT="17991" marB="1799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60000" y="936000"/>
            <a:ext cx="8640763" cy="105284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6063" indent="-227013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600"/>
              </a:spcBef>
              <a:buSzPct val="110000"/>
              <a:buFont typeface="Wingdings" pitchFamily="2" charset="2"/>
              <a:buNone/>
            </a:pPr>
            <a:r>
              <a:rPr lang="de-CH" altLang="de-DE" sz="1200" b="1" dirty="0">
                <a:latin typeface="+mn-lt"/>
              </a:rPr>
              <a:t>Haupttreiber der Zukunftsentwicklung</a:t>
            </a:r>
          </a:p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>
                <a:latin typeface="+mn-lt"/>
              </a:rPr>
              <a:t>?</a:t>
            </a:r>
          </a:p>
        </p:txBody>
      </p:sp>
      <p:sp>
        <p:nvSpPr>
          <p:cNvPr id="15410" name="AutoShape 190"/>
          <p:cNvSpPr>
            <a:spLocks/>
          </p:cNvSpPr>
          <p:nvPr/>
        </p:nvSpPr>
        <p:spPr bwMode="auto">
          <a:xfrm>
            <a:off x="2555776" y="2708920"/>
            <a:ext cx="4824413" cy="360000"/>
          </a:xfrm>
          <a:prstGeom prst="borderCallout2">
            <a:avLst>
              <a:gd name="adj1" fmla="val 14431"/>
              <a:gd name="adj2" fmla="val -2380"/>
              <a:gd name="adj3" fmla="val 14431"/>
              <a:gd name="adj4" fmla="val -6838"/>
              <a:gd name="adj5" fmla="val -60319"/>
              <a:gd name="adj6" fmla="val -9764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Formulieren Sie hier pro Szenario für jeden Haupttreiber (siehe oben) die mögliche Entwicklung.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10" name="Text Box 193"/>
          <p:cNvSpPr txBox="1">
            <a:spLocks noChangeArrowheads="1"/>
          </p:cNvSpPr>
          <p:nvPr/>
        </p:nvSpPr>
        <p:spPr bwMode="auto">
          <a:xfrm>
            <a:off x="360763" y="5143703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175" algn="l" eaLnBrk="1" hangingPunct="1">
              <a:tabLst>
                <a:tab pos="895350" algn="l"/>
                <a:tab pos="1790700" algn="l"/>
              </a:tabLst>
            </a:pPr>
            <a:r>
              <a:rPr lang="de-CH" sz="1000" b="1" dirty="0">
                <a:ea typeface="Segoe UI" panose="020B0502040204020203" pitchFamily="34" charset="0"/>
                <a:cs typeface="Segoe UI" panose="020B0502040204020203" pitchFamily="34" charset="0"/>
              </a:rPr>
              <a:t>W</a:t>
            </a:r>
            <a:r>
              <a:rPr lang="de-CH" sz="1000" dirty="0">
                <a:ea typeface="Segoe UI" panose="020B0502040204020203" pitchFamily="34" charset="0"/>
                <a:cs typeface="Segoe UI" panose="020B0502040204020203" pitchFamily="34" charset="0"/>
              </a:rPr>
              <a:t>   Wahrscheinlichkeit des Eintretens in %</a:t>
            </a:r>
            <a:endParaRPr lang="de-CH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936000"/>
            <a:ext cx="9144000" cy="3706308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>
            <a:lvl1pPr marL="7143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10000"/>
              <a:buFont typeface="Wingdings" pitchFamily="2" charset="2"/>
              <a:buChar char="w"/>
              <a:defRPr sz="1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11795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b="1">
                <a:solidFill>
                  <a:srgbClr val="FF0000"/>
                </a:solidFill>
                <a:latin typeface="+mn-lt"/>
              </a:defRPr>
            </a:lvl2pPr>
            <a:lvl3pPr marL="1587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+mn-lt"/>
              </a:defRPr>
            </a:lvl3pPr>
            <a:lvl4pPr marL="1995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FF0000"/>
                </a:solidFill>
                <a:latin typeface="+mn-lt"/>
              </a:defRPr>
            </a:lvl4pPr>
            <a:lvl5pPr marL="240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5pPr>
            <a:lvl6pPr marL="2860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6pPr>
            <a:lvl7pPr marL="3317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7pPr>
            <a:lvl8pPr marL="3775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8pPr>
            <a:lvl9pPr marL="4232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2.1	Allgemeine Trends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de-CH" altLang="de-DE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2.1.1	Netzwerk der Einflussfaktoren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2.1.2	Trends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2.2	Getroffene Dispositionen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2.3	Marktentwicklung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2.4	Erfolgsfaktoren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2.5	Wettbewerbsentwicklung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2.6	Geschäftspotenzial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2.7	Anforderungen an Fähigkeiten/Ressourcen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2.8	Chancen/Gefahren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kern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2.9	Szenarien</a:t>
            </a:r>
          </a:p>
        </p:txBody>
      </p:sp>
      <p:sp>
        <p:nvSpPr>
          <p:cNvPr id="409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409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53C85-C22D-4C17-9B6A-3E5133102C54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2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 Ausblick</a:t>
            </a:r>
            <a:endParaRPr lang="de-CH" altLang="de-D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512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512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B1B2D4-E66E-4857-B80A-6AFCAA6D8867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3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2.1.1 Netzwerk der Einflussfaktoren</a:t>
            </a:r>
            <a:endParaRPr lang="de-CH" altLang="de-DE" noProof="1"/>
          </a:p>
        </p:txBody>
      </p:sp>
      <p:sp>
        <p:nvSpPr>
          <p:cNvPr id="5124" name="Line 25"/>
          <p:cNvSpPr>
            <a:spLocks noChangeShapeType="1"/>
          </p:cNvSpPr>
          <p:nvPr/>
        </p:nvSpPr>
        <p:spPr bwMode="auto">
          <a:xfrm>
            <a:off x="3563938" y="112553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5" name="Line 19"/>
          <p:cNvSpPr>
            <a:spLocks noChangeShapeType="1"/>
          </p:cNvSpPr>
          <p:nvPr/>
        </p:nvSpPr>
        <p:spPr bwMode="auto">
          <a:xfrm flipV="1">
            <a:off x="3059113" y="3284538"/>
            <a:ext cx="576262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6" name="Line 20"/>
          <p:cNvSpPr>
            <a:spLocks noChangeShapeType="1"/>
          </p:cNvSpPr>
          <p:nvPr/>
        </p:nvSpPr>
        <p:spPr bwMode="auto">
          <a:xfrm flipH="1">
            <a:off x="4356100" y="213360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7" name="Line 21"/>
          <p:cNvSpPr>
            <a:spLocks noChangeShapeType="1"/>
          </p:cNvSpPr>
          <p:nvPr/>
        </p:nvSpPr>
        <p:spPr bwMode="auto">
          <a:xfrm flipH="1">
            <a:off x="5003800" y="2492375"/>
            <a:ext cx="576263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 flipV="1">
            <a:off x="5003800" y="3284538"/>
            <a:ext cx="576263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9" name="Line 23"/>
          <p:cNvSpPr>
            <a:spLocks noChangeShapeType="1"/>
          </p:cNvSpPr>
          <p:nvPr/>
        </p:nvSpPr>
        <p:spPr bwMode="auto">
          <a:xfrm flipV="1">
            <a:off x="4356100" y="3500438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0" name="Line 24"/>
          <p:cNvSpPr>
            <a:spLocks noChangeShapeType="1"/>
          </p:cNvSpPr>
          <p:nvPr/>
        </p:nvSpPr>
        <p:spPr bwMode="auto">
          <a:xfrm>
            <a:off x="3132138" y="2493963"/>
            <a:ext cx="503237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3" name="Oval 9"/>
          <p:cNvSpPr>
            <a:spLocks noChangeArrowheads="1"/>
          </p:cNvSpPr>
          <p:nvPr/>
        </p:nvSpPr>
        <p:spPr bwMode="auto">
          <a:xfrm>
            <a:off x="3635375" y="2708275"/>
            <a:ext cx="1441450" cy="720725"/>
          </a:xfrm>
          <a:prstGeom prst="ellipse">
            <a:avLst/>
          </a:prstGeom>
          <a:solidFill>
            <a:srgbClr val="FFFFB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Eigenes </a:t>
            </a:r>
          </a:p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Unternehmen</a:t>
            </a:r>
            <a:endParaRPr lang="en-US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4" name="Oval 11"/>
          <p:cNvSpPr>
            <a:spLocks noChangeArrowheads="1"/>
          </p:cNvSpPr>
          <p:nvPr/>
        </p:nvSpPr>
        <p:spPr bwMode="auto">
          <a:xfrm>
            <a:off x="3924300" y="1341438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</a:t>
            </a:r>
            <a:endParaRPr lang="en-US" altLang="de-DE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5" name="Oval 13"/>
          <p:cNvSpPr>
            <a:spLocks noChangeArrowheads="1"/>
          </p:cNvSpPr>
          <p:nvPr/>
        </p:nvSpPr>
        <p:spPr bwMode="auto">
          <a:xfrm>
            <a:off x="5435600" y="1916113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Erfolgs-</a:t>
            </a:r>
          </a:p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faktoren</a:t>
            </a:r>
            <a:endParaRPr lang="en-US" altLang="de-DE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6" name="Oval 14"/>
          <p:cNvSpPr>
            <a:spLocks noChangeArrowheads="1"/>
          </p:cNvSpPr>
          <p:nvPr/>
        </p:nvSpPr>
        <p:spPr bwMode="auto">
          <a:xfrm>
            <a:off x="5435600" y="3284538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Geschäfts-</a:t>
            </a:r>
          </a:p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umfeld</a:t>
            </a:r>
            <a:endParaRPr lang="en-US" altLang="de-DE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7" name="Oval 15"/>
          <p:cNvSpPr>
            <a:spLocks noChangeArrowheads="1"/>
          </p:cNvSpPr>
          <p:nvPr/>
        </p:nvSpPr>
        <p:spPr bwMode="auto">
          <a:xfrm>
            <a:off x="2339975" y="1916113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Wett-</a:t>
            </a:r>
            <a:b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altLang="de-DE" sz="1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bewerb</a:t>
            </a:r>
            <a:endParaRPr lang="en-US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8" name="Oval 16"/>
          <p:cNvSpPr>
            <a:spLocks noChangeArrowheads="1"/>
          </p:cNvSpPr>
          <p:nvPr/>
        </p:nvSpPr>
        <p:spPr bwMode="auto">
          <a:xfrm>
            <a:off x="3924300" y="3860800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Preise/</a:t>
            </a:r>
          </a:p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Kosten</a:t>
            </a:r>
            <a:endParaRPr lang="en-US" altLang="de-DE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9" name="Oval 17"/>
          <p:cNvSpPr>
            <a:spLocks noChangeArrowheads="1"/>
          </p:cNvSpPr>
          <p:nvPr/>
        </p:nvSpPr>
        <p:spPr bwMode="auto">
          <a:xfrm>
            <a:off x="2268538" y="3284538"/>
            <a:ext cx="863600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Techno-</a:t>
            </a:r>
            <a:b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altLang="de-DE" sz="1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logie</a:t>
            </a:r>
            <a:endParaRPr lang="en-US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79613" y="1628775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1" name="Line 29"/>
          <p:cNvSpPr>
            <a:spLocks noChangeShapeType="1"/>
          </p:cNvSpPr>
          <p:nvPr/>
        </p:nvSpPr>
        <p:spPr bwMode="auto">
          <a:xfrm flipV="1">
            <a:off x="1619250" y="23495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2" name="Line 30"/>
          <p:cNvSpPr>
            <a:spLocks noChangeShapeType="1"/>
          </p:cNvSpPr>
          <p:nvPr/>
        </p:nvSpPr>
        <p:spPr bwMode="auto">
          <a:xfrm flipV="1">
            <a:off x="4643438" y="119697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3" name="Line 31"/>
          <p:cNvSpPr>
            <a:spLocks noChangeShapeType="1"/>
          </p:cNvSpPr>
          <p:nvPr/>
        </p:nvSpPr>
        <p:spPr bwMode="auto">
          <a:xfrm flipH="1">
            <a:off x="3924300" y="472440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4" name="Line 32"/>
          <p:cNvSpPr>
            <a:spLocks noChangeShapeType="1"/>
          </p:cNvSpPr>
          <p:nvPr/>
        </p:nvSpPr>
        <p:spPr bwMode="auto">
          <a:xfrm>
            <a:off x="4572000" y="4724400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5" name="Line 33"/>
          <p:cNvSpPr>
            <a:spLocks noChangeShapeType="1"/>
          </p:cNvSpPr>
          <p:nvPr/>
        </p:nvSpPr>
        <p:spPr bwMode="auto">
          <a:xfrm>
            <a:off x="1547813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6" name="Line 34"/>
          <p:cNvSpPr>
            <a:spLocks noChangeShapeType="1"/>
          </p:cNvSpPr>
          <p:nvPr/>
        </p:nvSpPr>
        <p:spPr bwMode="auto">
          <a:xfrm flipH="1">
            <a:off x="2268538" y="4149725"/>
            <a:ext cx="2873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7" name="Line 35"/>
          <p:cNvSpPr>
            <a:spLocks noChangeShapeType="1"/>
          </p:cNvSpPr>
          <p:nvPr/>
        </p:nvSpPr>
        <p:spPr bwMode="auto">
          <a:xfrm>
            <a:off x="6372225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8" name="Line 36"/>
          <p:cNvSpPr>
            <a:spLocks noChangeShapeType="1"/>
          </p:cNvSpPr>
          <p:nvPr/>
        </p:nvSpPr>
        <p:spPr bwMode="auto">
          <a:xfrm>
            <a:off x="6084888" y="4149725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49" name="Line 37"/>
          <p:cNvSpPr>
            <a:spLocks noChangeShapeType="1"/>
          </p:cNvSpPr>
          <p:nvPr/>
        </p:nvSpPr>
        <p:spPr bwMode="auto">
          <a:xfrm>
            <a:off x="6372225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50" name="Line 38"/>
          <p:cNvSpPr>
            <a:spLocks noChangeShapeType="1"/>
          </p:cNvSpPr>
          <p:nvPr/>
        </p:nvSpPr>
        <p:spPr bwMode="auto">
          <a:xfrm flipV="1">
            <a:off x="6084888" y="1557338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 sz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51" name="AutoShape 3"/>
          <p:cNvSpPr>
            <a:spLocks/>
          </p:cNvSpPr>
          <p:nvPr/>
        </p:nvSpPr>
        <p:spPr bwMode="auto">
          <a:xfrm>
            <a:off x="6156325" y="4954588"/>
            <a:ext cx="2771775" cy="1030287"/>
          </a:xfrm>
          <a:prstGeom prst="borderCallout2">
            <a:avLst>
              <a:gd name="adj1" fmla="val 7940"/>
              <a:gd name="adj2" fmla="val -2750"/>
              <a:gd name="adj3" fmla="val 7940"/>
              <a:gd name="adj4" fmla="val -12829"/>
              <a:gd name="adj5" fmla="val -65380"/>
              <a:gd name="adj6" fmla="val -4083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Ergänzen bzw. ändern Sie das vorliegende Netzwerk der Einflussfaktoren (Treiber), so dass die wichtigsten Zusammenhänge und Beeinflussungen grafisch (z.B. mit Pfeilen) ersichtlich werden.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5152" name="AutoShape 40"/>
          <p:cNvSpPr>
            <a:spLocks/>
          </p:cNvSpPr>
          <p:nvPr/>
        </p:nvSpPr>
        <p:spPr bwMode="auto">
          <a:xfrm>
            <a:off x="5003800" y="291220"/>
            <a:ext cx="3816350" cy="226591"/>
          </a:xfrm>
          <a:prstGeom prst="borderCallout2">
            <a:avLst>
              <a:gd name="adj1" fmla="val 34287"/>
              <a:gd name="adj2" fmla="val -1995"/>
              <a:gd name="adj3" fmla="val 34287"/>
              <a:gd name="adj4" fmla="val -73588"/>
              <a:gd name="adj5" fmla="val 101431"/>
              <a:gd name="adj6" fmla="val -10698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können je nach Fall auf diesen Teilschritt verzichten.              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10900-DE2A-4A41-9024-A0DF9C57C78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4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6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2.1.2 Trends (I)</a:t>
            </a:r>
            <a:endParaRPr lang="de-CH" altLang="de-DE" noProof="1"/>
          </a:p>
        </p:txBody>
      </p:sp>
      <p:graphicFrame>
        <p:nvGraphicFramePr>
          <p:cNvPr id="197878" name="Group 127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34946302"/>
              </p:ext>
            </p:extLst>
          </p:nvPr>
        </p:nvGraphicFramePr>
        <p:xfrm>
          <a:off x="360000" y="936000"/>
          <a:ext cx="8640000" cy="3696286"/>
        </p:xfrm>
        <a:graphic>
          <a:graphicData uri="http://schemas.openxmlformats.org/drawingml/2006/table">
            <a:tbl>
              <a:tblPr/>
              <a:tblGrid>
                <a:gridCol w="576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704">
                <a:tc rowSpan="2"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Trends, Ereignisse, Rahmenbedingungen</a:t>
                      </a: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Auswirkung auf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1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Branche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uns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82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72615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88265"/>
                  </a:ext>
                </a:extLst>
              </a:tr>
            </a:tbl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36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360000" y="4746515"/>
            <a:ext cx="8640763" cy="62670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indent="9525" algn="l" eaLnBrk="1" hangingPunct="1">
              <a:spcBef>
                <a:spcPct val="20000"/>
              </a:spcBef>
              <a:buSzPct val="110000"/>
              <a:tabLst>
                <a:tab pos="542925" algn="l"/>
              </a:tabLst>
            </a:pP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+, ++</a:t>
            </a:r>
            <a:r>
              <a:rPr lang="de-CH" sz="12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positive bzw. sehr positive Auswirkung (= potenzielle Chance)      </a:t>
            </a: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- , - 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negative bzw. sehr negative Auswirkung (= potenzielle Gefahr)</a:t>
            </a:r>
            <a:b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+ / -</a:t>
            </a:r>
            <a:r>
              <a:rPr lang="de-CH" sz="11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Trend mit sowohl positiver wie negativer Auswirkung (je nach Situation und Wettbewerber) </a:t>
            </a:r>
            <a:b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r>
              <a:rPr lang="de-CH" sz="1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Auswirkung heute noch unklar			</a:t>
            </a: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kein wesentlicher Einfluss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10900-DE2A-4A41-9024-A0DF9C57C78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5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6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/>
              <a:t>2.1.2 Trends (II)</a:t>
            </a:r>
            <a:endParaRPr lang="de-CH" altLang="de-DE" noProof="1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graphicFrame>
        <p:nvGraphicFramePr>
          <p:cNvPr id="8" name="Group 1270">
            <a:extLst>
              <a:ext uri="{FF2B5EF4-FFF2-40B4-BE49-F238E27FC236}">
                <a16:creationId xmlns:a16="http://schemas.microsoft.com/office/drawing/2014/main" id="{662B97CD-8CFE-4E3A-BB27-0E8A26E7E0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255331"/>
              </p:ext>
            </p:extLst>
          </p:nvPr>
        </p:nvGraphicFramePr>
        <p:xfrm>
          <a:off x="360000" y="936000"/>
          <a:ext cx="8640000" cy="3696286"/>
        </p:xfrm>
        <a:graphic>
          <a:graphicData uri="http://schemas.openxmlformats.org/drawingml/2006/table">
            <a:tbl>
              <a:tblPr/>
              <a:tblGrid>
                <a:gridCol w="576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704">
                <a:tc rowSpan="2"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Trends, Ereignisse, Rahmenbedingungen</a:t>
                      </a: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Auswirkung auf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1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Branche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uns</a:t>
                      </a:r>
                      <a:endParaRPr kumimoji="0" lang="de-C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82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72615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3" marB="468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88265"/>
                  </a:ext>
                </a:extLst>
              </a:tr>
            </a:tbl>
          </a:graphicData>
        </a:graphic>
      </p:graphicFrame>
      <p:sp>
        <p:nvSpPr>
          <p:cNvPr id="9" name="Text Box 28">
            <a:extLst>
              <a:ext uri="{FF2B5EF4-FFF2-40B4-BE49-F238E27FC236}">
                <a16:creationId xmlns:a16="http://schemas.microsoft.com/office/drawing/2014/main" id="{9BD1458E-F069-423A-B0C4-CF87C77DA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00" y="4746515"/>
            <a:ext cx="8640763" cy="62670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indent="9525" algn="l" eaLnBrk="1" hangingPunct="1">
              <a:spcBef>
                <a:spcPct val="20000"/>
              </a:spcBef>
              <a:buSzPct val="110000"/>
              <a:tabLst>
                <a:tab pos="542925" algn="l"/>
              </a:tabLst>
            </a:pP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+, ++</a:t>
            </a:r>
            <a:r>
              <a:rPr lang="de-CH" sz="12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positive bzw. sehr positive Auswirkung (= potenzielle Chance)      </a:t>
            </a: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- , - 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negative bzw. sehr negative Auswirkung (= potenzielle Gefahr)</a:t>
            </a:r>
            <a:b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+ / -</a:t>
            </a:r>
            <a:r>
              <a:rPr lang="de-CH" sz="11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Trend mit sowohl positiver wie negativer Auswirkung (je nach Situation und Wettbewerber) </a:t>
            </a:r>
            <a:b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r>
              <a:rPr lang="de-CH" sz="1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Auswirkung heute noch unklar			</a:t>
            </a:r>
            <a:r>
              <a:rPr lang="de-CH" sz="12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kein wesentlicher Einfluss</a:t>
            </a:r>
          </a:p>
        </p:txBody>
      </p:sp>
    </p:spTree>
    <p:extLst>
      <p:ext uri="{BB962C8B-B14F-4D97-AF65-F5344CB8AC3E}">
        <p14:creationId xmlns:p14="http://schemas.microsoft.com/office/powerpoint/2010/main" val="392368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2A74A-A7D4-49C6-BB8C-F2075DADD182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6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2.2 Getroffene Dispositionen</a:t>
            </a:r>
            <a:endParaRPr lang="de-CH" altLang="de-DE" noProof="1"/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9999" y="981074"/>
            <a:ext cx="8640000" cy="3600000"/>
          </a:xfrm>
          <a:prstGeom prst="rect">
            <a:avLst/>
          </a:prstGeom>
          <a:solidFill>
            <a:srgbClr val="FFFFB7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16000" indent="-216000" eaLnBrk="1" hangingPunct="1">
              <a:spcBef>
                <a:spcPts val="0"/>
              </a:spcBef>
              <a:tabLst>
                <a:tab pos="895350" algn="l"/>
              </a:tabLst>
            </a:pPr>
            <a:r>
              <a:rPr lang="de-CH" altLang="de-DE" sz="1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  <a:p>
            <a:pPr marL="216000" indent="-216000" eaLnBrk="1" hangingPunct="1">
              <a:spcBef>
                <a:spcPts val="0"/>
              </a:spcBef>
              <a:buFont typeface="Wingdings" pitchFamily="2" charset="2"/>
              <a:buNone/>
              <a:tabLst>
                <a:tab pos="895350" algn="l"/>
              </a:tabLst>
            </a:pPr>
            <a:endParaRPr lang="de-CH" altLang="de-DE" sz="12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360479"/>
              </p:ext>
            </p:extLst>
          </p:nvPr>
        </p:nvGraphicFramePr>
        <p:xfrm>
          <a:off x="360363" y="936625"/>
          <a:ext cx="8639175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Arbeitsblatt" r:id="rId4" imgW="9144000" imgH="3552730" progId="Excel.Sheet.12">
                  <p:embed/>
                </p:oleObj>
              </mc:Choice>
              <mc:Fallback>
                <p:oleObj name="Arbeitsblatt" r:id="rId4" imgW="9144000" imgH="35527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363" y="936625"/>
                        <a:ext cx="8639175" cy="335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921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DA581-4D44-44A0-9014-D6DF63C1AB4B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7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2.3 Marktentwicklung</a:t>
            </a:r>
            <a:endParaRPr lang="de-CH" altLang="de-DE" noProof="1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652838" y="148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9223" name="Text Box 171"/>
          <p:cNvSpPr txBox="1">
            <a:spLocks noChangeArrowheads="1"/>
          </p:cNvSpPr>
          <p:nvPr/>
        </p:nvSpPr>
        <p:spPr bwMode="auto">
          <a:xfrm>
            <a:off x="359999" y="4979866"/>
            <a:ext cx="8640000" cy="380480"/>
          </a:xfrm>
          <a:prstGeom prst="rect">
            <a:avLst/>
          </a:prstGeom>
          <a:solidFill>
            <a:srgbClr val="FFFFB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175" algn="l" eaLnBrk="1" hangingPunct="1">
              <a:tabLst>
                <a:tab pos="895350" algn="l"/>
                <a:tab pos="1790700" algn="l"/>
              </a:tabLst>
            </a:pP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Marktsegmente: ...</a:t>
            </a:r>
          </a:p>
          <a:p>
            <a:pPr marL="3175" algn="l" eaLnBrk="1" hangingPunct="1">
              <a:tabLst>
                <a:tab pos="895350" algn="l"/>
                <a:tab pos="1790700" algn="l"/>
              </a:tabLst>
            </a:pP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Regionen: ...</a:t>
            </a:r>
          </a:p>
        </p:txBody>
      </p:sp>
      <p:sp>
        <p:nvSpPr>
          <p:cNvPr id="9225" name="AutoShape 189"/>
          <p:cNvSpPr>
            <a:spLocks/>
          </p:cNvSpPr>
          <p:nvPr/>
        </p:nvSpPr>
        <p:spPr bwMode="auto">
          <a:xfrm>
            <a:off x="5520085" y="116632"/>
            <a:ext cx="3600896" cy="692696"/>
          </a:xfrm>
          <a:prstGeom prst="borderCallout2">
            <a:avLst>
              <a:gd name="adj1" fmla="val 13954"/>
              <a:gd name="adj2" fmla="val -2380"/>
              <a:gd name="adj3" fmla="val 13954"/>
              <a:gd name="adj4" fmla="val -87759"/>
              <a:gd name="adj5" fmla="val 136250"/>
              <a:gd name="adj6" fmla="val -133142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Füllen Sie für jeden strategisch wichtigen Sortiments-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err="1">
                <a:solidFill>
                  <a:schemeClr val="bg1"/>
                </a:solidFill>
                <a:latin typeface="Segoe UI Semibold" panose="020B0702040204020203" pitchFamily="34" charset="0"/>
              </a:rPr>
              <a:t>bereich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 ein Formular aus und nummerieren Sie diese fortlaufend (2.3.1, 2.3.2 etc.). Dazu können Sie die Folie duplizieren.</a:t>
            </a:r>
            <a:endParaRPr lang="de-CH" altLang="de-DE" sz="1000" noProof="1"/>
          </a:p>
        </p:txBody>
      </p:sp>
      <p:sp>
        <p:nvSpPr>
          <p:cNvPr id="9226" name="AutoShape 190"/>
          <p:cNvSpPr>
            <a:spLocks/>
          </p:cNvSpPr>
          <p:nvPr/>
        </p:nvSpPr>
        <p:spPr bwMode="auto">
          <a:xfrm>
            <a:off x="5937250" y="3284539"/>
            <a:ext cx="3203575" cy="1008558"/>
          </a:xfrm>
          <a:prstGeom prst="borderCallout2">
            <a:avLst>
              <a:gd name="adj1" fmla="val 14431"/>
              <a:gd name="adj2" fmla="val -2380"/>
              <a:gd name="adj3" fmla="val 14431"/>
              <a:gd name="adj4" fmla="val -6838"/>
              <a:gd name="adj5" fmla="val -60319"/>
              <a:gd name="adj6" fmla="val -9764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Fassen Sie hier Ihre Prognose  zusammen 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b="1" dirty="0">
                <a:solidFill>
                  <a:schemeClr val="bg1"/>
                </a:solidFill>
                <a:latin typeface="Segoe UI Semibold" panose="020B0702040204020203" pitchFamily="34" charset="0"/>
              </a:rPr>
              <a:t>(++, +, =, - , - -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).</a:t>
            </a: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Schliessen Sie die Eingabe der Bewertung in Excel mit der Taste [Enter] ab. (Bei Verwendung der Pfeiltasten erwartet Excel die Eingabe einer Formel.)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227" name="Text Box 193"/>
          <p:cNvSpPr txBox="1">
            <a:spLocks noChangeArrowheads="1"/>
          </p:cNvSpPr>
          <p:nvPr/>
        </p:nvSpPr>
        <p:spPr bwMode="auto">
          <a:xfrm>
            <a:off x="359999" y="4683799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tabLst>
                <a:tab pos="895350" algn="l"/>
                <a:tab pos="1790700" algn="l"/>
              </a:tabLst>
            </a:pP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Trend bisher/Zukunft: 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++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starkes Wachstum   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Wachstum     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unverändert     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Abnahme     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-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starke Abnahme</a:t>
            </a:r>
          </a:p>
        </p:txBody>
      </p:sp>
      <p:sp>
        <p:nvSpPr>
          <p:cNvPr id="9228" name="Text Box 194"/>
          <p:cNvSpPr txBox="1">
            <a:spLocks noChangeArrowheads="1"/>
          </p:cNvSpPr>
          <p:nvPr/>
        </p:nvSpPr>
        <p:spPr bwMode="auto">
          <a:xfrm>
            <a:off x="179388" y="2195048"/>
            <a:ext cx="4248150" cy="155003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bg1"/>
              </a:buClr>
              <a:buSzPct val="150000"/>
            </a:pP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Wichtig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Das </a:t>
            </a: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Marktvolumen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 ist der jährliche (zu erwartende) Gesamtumsatz </a:t>
            </a: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aller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 </a:t>
            </a: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Wettbewerber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 in einem definierten Markt innerhalb eines definierten Sortimentsbereichs. </a:t>
            </a:r>
            <a:b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Für das </a:t>
            </a:r>
            <a:r>
              <a:rPr lang="de-CH" altLang="de-DE" sz="12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Ist-Jahr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 berechnet es sich wie folgt: eigener Umsatz (vgl. Schritt 1.4) geteilt durch  Marktanteil (vgl. Schritt 1.5).</a:t>
            </a:r>
            <a:r>
              <a:rPr lang="en-US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 </a:t>
            </a:r>
            <a:endParaRPr lang="de-CH" altLang="de-DE" sz="12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229" name="AutoShape 14"/>
          <p:cNvSpPr>
            <a:spLocks/>
          </p:cNvSpPr>
          <p:nvPr/>
        </p:nvSpPr>
        <p:spPr bwMode="auto">
          <a:xfrm>
            <a:off x="4139952" y="5021125"/>
            <a:ext cx="4681538" cy="287338"/>
          </a:xfrm>
          <a:prstGeom prst="borderCallout2">
            <a:avLst>
              <a:gd name="adj1" fmla="val 15861"/>
              <a:gd name="adj2" fmla="val -2380"/>
              <a:gd name="adj3" fmla="val 51074"/>
              <a:gd name="adj4" fmla="val -12949"/>
              <a:gd name="adj5" fmla="val 43481"/>
              <a:gd name="adj6" fmla="val -3178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Falls oben nur Abkürzungen verwendet werden (sonst löschen).</a:t>
            </a: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D810A-2B38-4F95-8F3C-54D4429399A4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8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2.4 Erfolgsfaktoren</a:t>
            </a:r>
            <a:endParaRPr lang="de-CH" altLang="de-DE" sz="1200" b="0" noProof="1"/>
          </a:p>
        </p:txBody>
      </p:sp>
      <p:graphicFrame>
        <p:nvGraphicFramePr>
          <p:cNvPr id="196071" name="Group 48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59193676"/>
              </p:ext>
            </p:extLst>
          </p:nvPr>
        </p:nvGraphicFramePr>
        <p:xfrm>
          <a:off x="359998" y="936000"/>
          <a:ext cx="8640000" cy="3619545"/>
        </p:xfrm>
        <a:graphic>
          <a:graphicData uri="http://schemas.openxmlformats.org/drawingml/2006/table">
            <a:tbl>
              <a:tblPr/>
              <a:tblGrid>
                <a:gridCol w="286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6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Erfolgsfaktoren</a:t>
                      </a: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Wichtigkeit in Zukunft *)</a:t>
                      </a: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Erfüllungsgrad heute? **)</a:t>
                      </a: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Kompensation möglich? Wie?</a:t>
                      </a: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Bemerkung</a:t>
                      </a: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291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2" marB="4679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9" name="Text Box 193"/>
          <p:cNvSpPr txBox="1">
            <a:spLocks noChangeArrowheads="1"/>
          </p:cNvSpPr>
          <p:nvPr/>
        </p:nvSpPr>
        <p:spPr bwMode="auto">
          <a:xfrm>
            <a:off x="359999" y="4961959"/>
            <a:ext cx="8640000" cy="411257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l" eaLnBrk="1" hangingPunct="1">
              <a:spcBef>
                <a:spcPts val="0"/>
              </a:spcBef>
              <a:buSzPct val="110000"/>
              <a:tabLst>
                <a:tab pos="266700" algn="l"/>
                <a:tab pos="269875" algn="l"/>
                <a:tab pos="1524000" algn="l"/>
                <a:tab pos="3048000" algn="l"/>
              </a:tabLst>
            </a:pP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*) 	Wichtigkeit:  	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erfolgsentscheidend    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wichtig</a:t>
            </a:r>
          </a:p>
          <a:p>
            <a:pPr lvl="0" algn="l" eaLnBrk="1" hangingPunct="1">
              <a:spcBef>
                <a:spcPts val="0"/>
              </a:spcBef>
              <a:buSzPct val="110000"/>
              <a:tabLst>
                <a:tab pos="266700" algn="l"/>
                <a:tab pos="269875" algn="l"/>
                <a:tab pos="1524000" algn="l"/>
                <a:tab pos="3048000" algn="l"/>
              </a:tabLst>
            </a:pP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**)	Erfüllungsgrad heute: 	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++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sehr gut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gut      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knapp erfüllt 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schlecht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sehr schlecht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>
                <a:solidFill>
                  <a:srgbClr val="000099"/>
                </a:solidFill>
                <a:latin typeface="Segoe UI" panose="020B0502040204020203" pitchFamily="34" charset="0"/>
              </a:rPr>
              <a:t>2-Ausblick / &lt;Datum&gt;</a:t>
            </a:r>
          </a:p>
        </p:txBody>
      </p:sp>
      <p:sp>
        <p:nvSpPr>
          <p:cNvPr id="1126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B1B0E4-7DC3-4F09-8B97-17748DB86FF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9</a:t>
            </a:fld>
            <a:endParaRPr lang="de-CH" altLang="de-DE" sz="100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/>
              <a:t>2.5 Wettbewerbsentwicklung</a:t>
            </a:r>
            <a:endParaRPr lang="de-CH" altLang="de-DE" noProof="1"/>
          </a:p>
        </p:txBody>
      </p:sp>
      <p:sp>
        <p:nvSpPr>
          <p:cNvPr id="11269" name="Rectangle 22"/>
          <p:cNvSpPr>
            <a:spLocks noChangeArrowheads="1"/>
          </p:cNvSpPr>
          <p:nvPr/>
        </p:nvSpPr>
        <p:spPr bwMode="auto">
          <a:xfrm>
            <a:off x="359999" y="935999"/>
            <a:ext cx="8640000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6063" indent="-246063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  <a:tabLst>
                <a:tab pos="895350" algn="l"/>
              </a:tabLst>
            </a:pPr>
            <a:r>
              <a:rPr lang="de-CH" altLang="de-DE" sz="1200" noProof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B7"/>
        </a:solidFill>
        <a:ln w="9525">
          <a:solidFill>
            <a:schemeClr val="tx1"/>
          </a:solidFill>
          <a:miter lim="800000"/>
          <a:headEnd/>
          <a:tailEnd/>
        </a:ln>
      </a:spPr>
      <a:bodyPr rtlCol="0" anchor="t"/>
      <a:lstStyle>
        <a:defPPr marL="216000" indent="-216000" algn="l" eaLnBrk="1" hangingPunct="1">
          <a:spcBef>
            <a:spcPts val="0"/>
          </a:spcBef>
          <a:buSzPct val="110000"/>
          <a:buFont typeface="Wingdings" pitchFamily="2" charset="2"/>
          <a:buChar char="w"/>
          <a:tabLst>
            <a:tab pos="895350" algn="l"/>
          </a:tabLst>
          <a:defRPr sz="1200" noProof="1" smtClean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Star-v60</Template>
  <TotalTime>0</TotalTime>
  <Words>515</Words>
  <Application>Microsoft Office PowerPoint</Application>
  <PresentationFormat>Bildschirmpräsentation (4:3)</PresentationFormat>
  <Paragraphs>155</Paragraphs>
  <Slides>13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Segoe UI</vt:lpstr>
      <vt:lpstr>Segoe UI Semibold</vt:lpstr>
      <vt:lpstr>Times New Roman</vt:lpstr>
      <vt:lpstr>Webdings</vt:lpstr>
      <vt:lpstr>Wingdings</vt:lpstr>
      <vt:lpstr>Standarddesign</vt:lpstr>
      <vt:lpstr>Arbeitsblatt</vt:lpstr>
      <vt:lpstr>Strategie &lt;Firmenname&gt;  Schritt 2: Ausblick</vt:lpstr>
      <vt:lpstr>2 Ausblick</vt:lpstr>
      <vt:lpstr>2.1.1 Netzwerk der Einflussfaktoren</vt:lpstr>
      <vt:lpstr>2.1.2 Trends (I)</vt:lpstr>
      <vt:lpstr>2.1.2 Trends (II)</vt:lpstr>
      <vt:lpstr>2.2 Getroffene Dispositionen</vt:lpstr>
      <vt:lpstr>2.3 Marktentwicklung</vt:lpstr>
      <vt:lpstr>2.4 Erfolgsfaktoren</vt:lpstr>
      <vt:lpstr>2.5 Wettbewerbsentwicklung</vt:lpstr>
      <vt:lpstr>2.6 Geschäftspotenzial* </vt:lpstr>
      <vt:lpstr>2.7 Anforderungen an Fähigkeiten/Ressourcen</vt:lpstr>
      <vt:lpstr>2.8 Chancen/Gefahren</vt:lpstr>
      <vt:lpstr>2.9 Szenarien</vt:lpstr>
    </vt:vector>
  </TitlesOfParts>
  <Company>fhs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euk</dc:creator>
  <cp:lastModifiedBy>Roman Lombriser</cp:lastModifiedBy>
  <cp:revision>399</cp:revision>
  <cp:lastPrinted>2014-12-17T10:07:34Z</cp:lastPrinted>
  <dcterms:created xsi:type="dcterms:W3CDTF">2004-09-27T07:18:08Z</dcterms:created>
  <dcterms:modified xsi:type="dcterms:W3CDTF">2018-01-31T13:00:26Z</dcterms:modified>
</cp:coreProperties>
</file>